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"/>
  </p:notesMasterIdLst>
  <p:handoutMasterIdLst>
    <p:handoutMasterId r:id="rId46"/>
  </p:handoutMasterIdLst>
  <p:sldIdLst>
    <p:sldId id="944" r:id="rId3"/>
    <p:sldId id="946" r:id="rId5"/>
    <p:sldId id="999" r:id="rId6"/>
    <p:sldId id="1049" r:id="rId7"/>
    <p:sldId id="1050" r:id="rId8"/>
    <p:sldId id="1052" r:id="rId9"/>
    <p:sldId id="1053" r:id="rId10"/>
    <p:sldId id="1054" r:id="rId11"/>
    <p:sldId id="1003" r:id="rId12"/>
    <p:sldId id="1004" r:id="rId13"/>
    <p:sldId id="1005" r:id="rId14"/>
    <p:sldId id="1006" r:id="rId15"/>
    <p:sldId id="1007" r:id="rId16"/>
    <p:sldId id="1008" r:id="rId17"/>
    <p:sldId id="1010" r:id="rId18"/>
    <p:sldId id="1017" r:id="rId19"/>
    <p:sldId id="1045" r:id="rId20"/>
    <p:sldId id="1048" r:id="rId21"/>
    <p:sldId id="1046" r:id="rId22"/>
    <p:sldId id="1047" r:id="rId23"/>
    <p:sldId id="1024" r:id="rId24"/>
    <p:sldId id="1062" r:id="rId25"/>
    <p:sldId id="1021" r:id="rId26"/>
    <p:sldId id="1025" r:id="rId27"/>
    <p:sldId id="1063" r:id="rId28"/>
    <p:sldId id="1026" r:id="rId29"/>
    <p:sldId id="1027" r:id="rId30"/>
    <p:sldId id="1055" r:id="rId31"/>
    <p:sldId id="1060" r:id="rId32"/>
    <p:sldId id="1061" r:id="rId33"/>
    <p:sldId id="1030" r:id="rId34"/>
    <p:sldId id="1031" r:id="rId35"/>
    <p:sldId id="1033" r:id="rId36"/>
    <p:sldId id="1034" r:id="rId37"/>
    <p:sldId id="1035" r:id="rId38"/>
    <p:sldId id="1036" r:id="rId39"/>
    <p:sldId id="1037" r:id="rId40"/>
    <p:sldId id="1038" r:id="rId41"/>
    <p:sldId id="1039" r:id="rId42"/>
    <p:sldId id="1040" r:id="rId43"/>
    <p:sldId id="1059" r:id="rId44"/>
    <p:sldId id="1044" r:id="rId45"/>
  </p:sldIdLst>
  <p:sldSz cx="9144000" cy="5143500" type="screen16x9"/>
  <p:notesSz cx="7099300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0CC"/>
    <a:srgbClr val="FF0000"/>
    <a:srgbClr val="350DFF"/>
    <a:srgbClr val="E2D0EC"/>
    <a:srgbClr val="FFFFFF"/>
    <a:srgbClr val="FF00FF"/>
    <a:srgbClr val="009900"/>
    <a:srgbClr val="006600"/>
    <a:srgbClr val="3366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9793" autoAdjust="0"/>
  </p:normalViewPr>
  <p:slideViewPr>
    <p:cSldViewPr>
      <p:cViewPr>
        <p:scale>
          <a:sx n="125" d="100"/>
          <a:sy n="125" d="100"/>
        </p:scale>
        <p:origin x="1338" y="300"/>
      </p:cViewPr>
      <p:guideLst>
        <p:guide orient="horz" pos="1671"/>
        <p:guide pos="28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325"/>
        <p:guide pos="22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E713AAB0-A84B-42AD-A4A7-9E53740C002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AC046A62-4EB0-493C-87D9-5E4F78DFA83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15B15-4F9D-4676-9FE4-E5741070DC65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0" lang="ja-JP" altLang="en-US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https://blog.csdn.net/qq_25762497/article/details/51052861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https://blog.csdn.net/appleyuchi/article/details/78597516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https://www.cnblogs.com/yanghelin/p/8025820.html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https://www.leiphone.com/news/201908/wq1m4fNK8LNuG0Rs.html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C11-CA6A-4445-AFE5-E92EAD4872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B7B-2EAB-4C17-82C5-8D8CC71A4E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0F75F-1D6E-4577-9D65-24B8D22578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0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41685"/>
            <a:ext cx="95250" cy="539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7"/>
          <p:cNvSpPr>
            <a:spLocks noChangeArrowheads="1"/>
          </p:cNvSpPr>
          <p:nvPr userDrawn="1"/>
        </p:nvSpPr>
        <p:spPr bwMode="auto">
          <a:xfrm>
            <a:off x="157162" y="191691"/>
            <a:ext cx="1014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1pPr>
            <a:lvl2pPr marL="742950" indent="-28575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2pPr>
            <a:lvl3pPr marL="11430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3pPr>
            <a:lvl4pPr marL="16002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4pPr>
            <a:lvl5pPr marL="20574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5pPr>
            <a:lvl6pPr marL="25146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6pPr>
            <a:lvl7pPr marL="29718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7pPr>
            <a:lvl8pPr marL="34290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8pPr>
            <a:lvl9pPr marL="38862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Microsoft YaHei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2400">
              <a:solidFill>
                <a:schemeClr val="bg1"/>
              </a:solidFill>
              <a:latin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2400" y="681038"/>
            <a:ext cx="8741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:\datacenter\doc\NWPU_doc\pic\nwpu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424" y="99705"/>
            <a:ext cx="54699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732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57480" y="150685"/>
            <a:ext cx="81786" cy="417184"/>
          </a:xfrm>
          <a:prstGeom prst="rect">
            <a:avLst/>
          </a:prstGeom>
          <a:solidFill>
            <a:srgbClr val="0035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Z:\NWPU_doc\funding_doc\UAV_System\images\figs_logogs\RTMapper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01" y="77530"/>
            <a:ext cx="863657" cy="48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1A0F81-A19A-47E9-9309-52715605D6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F1985E-C4C4-4F69-ABC2-699EBA1AA30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wmf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1.GIF"/><Relationship Id="rId7" Type="http://schemas.openxmlformats.org/officeDocument/2006/relationships/image" Target="../media/image70.GIF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4" Type="http://schemas.openxmlformats.org/officeDocument/2006/relationships/image" Target="../media/image67.GIF"/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6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3.GIF"/><Relationship Id="rId1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79070" y="3359785"/>
            <a:ext cx="4199255" cy="45720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sp>
        <p:nvSpPr>
          <p:cNvPr id="20490" name="TextBox 13"/>
          <p:cNvSpPr txBox="1">
            <a:spLocks noChangeArrowheads="1"/>
          </p:cNvSpPr>
          <p:nvPr/>
        </p:nvSpPr>
        <p:spPr bwMode="auto">
          <a:xfrm>
            <a:off x="251520" y="2316966"/>
            <a:ext cx="7488832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Convolutional Neural Networks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en-US" sz="2800" b="1" spc="8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卷积神经网络</a:t>
            </a:r>
            <a:endParaRPr lang="en-US" altLang="en-US" sz="2800" b="1" spc="8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683" y="3364091"/>
            <a:ext cx="151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</a:rPr>
              <a:t>布树辉</a:t>
            </a:r>
            <a:endParaRPr lang="zh-CN" altLang="en-US" sz="3200" b="1" spc="300" dirty="0">
              <a:solidFill>
                <a:srgbClr val="350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218" name="组合 20"/>
          <p:cNvGrpSpPr/>
          <p:nvPr/>
        </p:nvGrpSpPr>
        <p:grpSpPr>
          <a:xfrm>
            <a:off x="5892165" y="207645"/>
            <a:ext cx="2952115" cy="638810"/>
            <a:chOff x="8423000" y="1115199"/>
            <a:chExt cx="2709642" cy="5867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560" y="1164725"/>
              <a:ext cx="1963082" cy="487723"/>
            </a:xfrm>
            <a:prstGeom prst="rect">
              <a:avLst/>
            </a:prstGeom>
          </p:spPr>
        </p:pic>
        <p:pic>
          <p:nvPicPr>
            <p:cNvPr id="9233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000" y="1115199"/>
              <a:ext cx="586775" cy="5867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" name="Picture 2" descr="MachineLearning2_nofo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1798955"/>
            <a:ext cx="3465830" cy="330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3985" y="151130"/>
            <a:ext cx="7439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Mammalian </a:t>
            </a:r>
            <a:r>
              <a:rPr lang="en-US" altLang="en-US" sz="2800" dirty="0" smtClean="0"/>
              <a:t>V</a:t>
            </a:r>
            <a:r>
              <a:rPr lang="en-US" altLang="zh-CN" sz="2800" dirty="0" smtClean="0"/>
              <a:t>isual </a:t>
            </a:r>
            <a:r>
              <a:rPr lang="en-US" altLang="en-US" sz="2800" dirty="0" smtClean="0"/>
              <a:t>P</a:t>
            </a:r>
            <a:r>
              <a:rPr lang="en-US" altLang="zh-CN" sz="2800" dirty="0" smtClean="0"/>
              <a:t>athway </a:t>
            </a:r>
            <a:r>
              <a:rPr lang="en-US" altLang="en-US" sz="2800" dirty="0" smtClean="0"/>
              <a:t>-</a:t>
            </a:r>
            <a:r>
              <a:rPr lang="en-US" altLang="zh-CN" sz="2800" dirty="0" smtClean="0"/>
              <a:t> </a:t>
            </a:r>
            <a:r>
              <a:rPr lang="en-US" altLang="en-US" sz="2800" dirty="0" smtClean="0"/>
              <a:t>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26" y="83868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0490" y="178435"/>
            <a:ext cx="8307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</a:t>
            </a:r>
            <a:r>
              <a:rPr lang="en-US" altLang="zh-CN" sz="2800" dirty="0" smtClean="0"/>
              <a:t>hallenges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059835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4620" y="190500"/>
            <a:ext cx="8279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S</a:t>
            </a:r>
            <a:r>
              <a:rPr lang="en-US" altLang="zh-CN" sz="2800" dirty="0" smtClean="0"/>
              <a:t>hallow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 for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ecognition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79629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2240" y="206375"/>
            <a:ext cx="68980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Good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epresentations </a:t>
            </a:r>
            <a:r>
              <a:rPr lang="en-US" altLang="en-US" sz="2800" dirty="0" smtClean="0"/>
              <a:t>- 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86346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9860" y="166370"/>
            <a:ext cx="822452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/>
              <a:t>Deep </a:t>
            </a:r>
            <a:r>
              <a:rPr lang="en-US" altLang="en-US" sz="2600" dirty="0" smtClean="0"/>
              <a:t>L</a:t>
            </a:r>
            <a:r>
              <a:rPr lang="en-US" altLang="zh-CN" sz="2600" dirty="0" smtClean="0"/>
              <a:t>earning </a:t>
            </a:r>
            <a:r>
              <a:rPr lang="en-US" altLang="en-US" sz="2600" dirty="0" smtClean="0"/>
              <a:t>-</a:t>
            </a:r>
            <a:r>
              <a:rPr lang="en-US" altLang="zh-CN" sz="2600" dirty="0" smtClean="0"/>
              <a:t> </a:t>
            </a:r>
            <a:r>
              <a:rPr lang="en-US" altLang="en-US" sz="2600" dirty="0" smtClean="0"/>
              <a:t>H</a:t>
            </a:r>
            <a:r>
              <a:rPr lang="en-US" altLang="zh-CN" sz="2600" dirty="0" smtClean="0"/>
              <a:t>ierarchical </a:t>
            </a:r>
            <a:r>
              <a:rPr lang="en-US" altLang="en-US" sz="2600" dirty="0" smtClean="0"/>
              <a:t>R</a:t>
            </a:r>
            <a:r>
              <a:rPr lang="en-US" altLang="zh-CN" sz="2600" dirty="0" smtClean="0"/>
              <a:t>epresentations</a:t>
            </a:r>
            <a:endParaRPr lang="en-US" altLang="zh-CN" sz="2600" dirty="0" smtClean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12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Hierarchical / </a:t>
            </a:r>
            <a:r>
              <a:rPr lang="en-US" altLang="en-US" sz="2800" dirty="0" smtClean="0"/>
              <a:t>D</a:t>
            </a:r>
            <a:r>
              <a:rPr lang="en-US" altLang="zh-CN" sz="2800" dirty="0" smtClean="0"/>
              <a:t>eep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2" y="79629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94945" y="230823"/>
            <a:ext cx="4643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Neural </a:t>
            </a:r>
            <a:r>
              <a:rPr lang="en-US" altLang="en-US" sz="2400" dirty="0"/>
              <a:t>N</a:t>
            </a:r>
            <a:r>
              <a:rPr lang="en-US" altLang="zh-CN" sz="2400" dirty="0"/>
              <a:t>etwork for </a:t>
            </a:r>
            <a:r>
              <a:rPr lang="en-US" altLang="en-US" sz="2400" dirty="0"/>
              <a:t>V</a:t>
            </a:r>
            <a:r>
              <a:rPr lang="en-US" altLang="zh-CN" sz="2400" dirty="0"/>
              <a:t>ision</a:t>
            </a:r>
            <a:endParaRPr lang="en-US" altLang="zh-CN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1132349"/>
            <a:ext cx="703199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Scales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quadratically</a:t>
            </a:r>
            <a:r>
              <a:rPr lang="en-US" altLang="zh-CN" sz="2000" dirty="0" smtClean="0">
                <a:solidFill>
                  <a:srgbClr val="2000CC"/>
                </a:solidFill>
              </a:rPr>
              <a:t> with the size of the input </a:t>
            </a:r>
            <a:endParaRPr lang="en-US" altLang="zh-CN" sz="2000" dirty="0" smtClean="0">
              <a:solidFill>
                <a:srgbClr val="2000CC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Does not leverage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Share the weight across hidden units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en-US" altLang="en-US" sz="2000" dirty="0" smtClean="0">
                <a:solidFill>
                  <a:srgbClr val="FF0000"/>
                </a:solidFill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</a:rPr>
              <a:t>onvolutional </a:t>
            </a:r>
            <a:r>
              <a:rPr lang="en-US" altLang="en-US" sz="2000" dirty="0" smtClean="0">
                <a:solidFill>
                  <a:srgbClr val="FF0000"/>
                </a:solidFill>
              </a:rPr>
              <a:t>Neural N</a:t>
            </a:r>
            <a:r>
              <a:rPr lang="en-US" altLang="zh-CN" sz="2000" dirty="0" smtClean="0">
                <a:solidFill>
                  <a:srgbClr val="FF0000"/>
                </a:solidFill>
              </a:rPr>
              <a:t>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Math Definition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4755" y="934720"/>
            <a:ext cx="6584950" cy="1584325"/>
            <a:chOff x="1039" y="2061"/>
            <a:chExt cx="12606" cy="30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9" y="2061"/>
              <a:ext cx="12606" cy="14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" y="3812"/>
              <a:ext cx="11009" cy="1283"/>
            </a:xfrm>
            <a:prstGeom prst="rect">
              <a:avLst/>
            </a:prstGeom>
          </p:spPr>
        </p:pic>
      </p:grpSp>
      <p:pic>
        <p:nvPicPr>
          <p:cNvPr id="5" name="Picture 4" descr="2d_con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10" y="3049905"/>
            <a:ext cx="2811780" cy="157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en-US" altLang="en-US" sz="2800" dirty="0" smtClean="0"/>
              <a:t>- Effect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9840" y="2182495"/>
            <a:ext cx="1371600" cy="922655"/>
          </a:xfrm>
          <a:prstGeom prst="rect">
            <a:avLst/>
          </a:prstGeom>
        </p:spPr>
      </p:pic>
      <p:pic>
        <p:nvPicPr>
          <p:cNvPr id="7" name="Picture 6" descr="image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1713230"/>
            <a:ext cx="2793365" cy="1861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371850" y="242379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9" name="Text Box 8"/>
          <p:cNvSpPr txBox="1"/>
          <p:nvPr/>
        </p:nvSpPr>
        <p:spPr>
          <a:xfrm>
            <a:off x="5264150" y="235140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pic>
        <p:nvPicPr>
          <p:cNvPr id="10" name="Picture 9" descr="image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15" y="1700530"/>
            <a:ext cx="281686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en-US" altLang="en-US" sz="2800" dirty="0" smtClean="0"/>
              <a:t>- Operation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2066290" y="111061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4580890" y="111061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4060190" y="148780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graphicFrame>
        <p:nvGraphicFramePr>
          <p:cNvPr id="8" name="Table 7"/>
          <p:cNvGraphicFramePr/>
          <p:nvPr/>
        </p:nvGraphicFramePr>
        <p:xfrm>
          <a:off x="1821180" y="274828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4580890" y="319849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591435" y="7442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f(x,y)</a:t>
            </a:r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4805680" y="74231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g</a:t>
            </a:r>
            <a:r>
              <a:rPr lang="en-US" altLang="en-US"/>
              <a:t>(x,y)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855335" y="1112520"/>
            <a:ext cx="633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mg=3</a:t>
            </a:r>
            <a:endParaRPr lang="en-US" altLang="en-US" sz="1400" i="1"/>
          </a:p>
        </p:txBody>
      </p:sp>
      <p:sp>
        <p:nvSpPr>
          <p:cNvPr id="22" name="Text Box 21"/>
          <p:cNvSpPr txBox="1"/>
          <p:nvPr/>
        </p:nvSpPr>
        <p:spPr>
          <a:xfrm>
            <a:off x="4566920" y="2244090"/>
            <a:ext cx="5842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</a:t>
            </a:r>
            <a:r>
              <a:rPr lang="en-US" altLang="en-US" sz="1400" i="1"/>
              <a:t>g=3</a:t>
            </a:r>
            <a:endParaRPr lang="en-US" altLang="en-US" sz="1400" i="1"/>
          </a:p>
        </p:txBody>
      </p:sp>
      <p:sp>
        <p:nvSpPr>
          <p:cNvPr id="23" name="Text Box 22"/>
          <p:cNvSpPr txBox="1"/>
          <p:nvPr/>
        </p:nvSpPr>
        <p:spPr>
          <a:xfrm>
            <a:off x="2075815" y="2244090"/>
            <a:ext cx="534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</a:t>
            </a:r>
            <a:r>
              <a:rPr lang="en-US" altLang="en-US" sz="1400" i="1"/>
              <a:t>f</a:t>
            </a:r>
            <a:r>
              <a:rPr lang="en-US" altLang="en-US" sz="1400" i="1"/>
              <a:t>=</a:t>
            </a:r>
            <a:r>
              <a:rPr lang="en-US" altLang="en-US" sz="1400" i="1"/>
              <a:t>4</a:t>
            </a:r>
            <a:endParaRPr lang="en-US" altLang="en-US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1432560" y="1110615"/>
            <a:ext cx="583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</a:t>
            </a:r>
            <a:r>
              <a:rPr lang="en-US" altLang="en-US" sz="1400" i="1"/>
              <a:t>f=</a:t>
            </a:r>
            <a:r>
              <a:rPr lang="en-US" altLang="en-US" sz="1400" i="1"/>
              <a:t>3</a:t>
            </a:r>
            <a:endParaRPr lang="en-US" altLang="en-US" sz="1400" i="1"/>
          </a:p>
        </p:txBody>
      </p:sp>
      <p:sp>
        <p:nvSpPr>
          <p:cNvPr id="25" name="Down Arrow 24"/>
          <p:cNvSpPr/>
          <p:nvPr/>
        </p:nvSpPr>
        <p:spPr>
          <a:xfrm>
            <a:off x="2772410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93675" y="2917190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第1行和最后1行</a:t>
            </a:r>
            <a:endParaRPr lang="en-US" altLang="en-US" sz="1400" i="1"/>
          </a:p>
          <a:p>
            <a:r>
              <a:rPr lang="en-US" altLang="en-US" sz="1400" i="1"/>
              <a:t>加入mg-1行0</a:t>
            </a:r>
            <a:endParaRPr lang="en-US" altLang="en-US" sz="1400" i="1"/>
          </a:p>
        </p:txBody>
      </p:sp>
      <p:sp>
        <p:nvSpPr>
          <p:cNvPr id="27" name="Text Box 26"/>
          <p:cNvSpPr txBox="1"/>
          <p:nvPr/>
        </p:nvSpPr>
        <p:spPr>
          <a:xfrm>
            <a:off x="193675" y="3510915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</a:t>
            </a:r>
            <a:r>
              <a:rPr lang="en-US" altLang="en-US" sz="1400" i="1"/>
              <a:t>列</a:t>
            </a:r>
            <a:r>
              <a:rPr lang="en-US" altLang="en-US" sz="1400" i="1"/>
              <a:t>和最后1</a:t>
            </a:r>
            <a:r>
              <a:rPr lang="en-US" altLang="en-US" sz="1400" i="1"/>
              <a:t>列</a:t>
            </a:r>
            <a:endParaRPr lang="en-US" altLang="en-US" sz="1400" i="1"/>
          </a:p>
          <a:p>
            <a:r>
              <a:rPr lang="en-US" altLang="en-US" sz="1400" i="1"/>
              <a:t>加入</a:t>
            </a:r>
            <a:r>
              <a:rPr lang="en-US" altLang="en-US" sz="1400" i="1"/>
              <a:t>n</a:t>
            </a:r>
            <a:r>
              <a:rPr lang="en-US" altLang="en-US" sz="1400" i="1"/>
              <a:t>g-1</a:t>
            </a:r>
            <a:r>
              <a:rPr lang="en-US" altLang="en-US" sz="1400" i="1"/>
              <a:t>列</a:t>
            </a:r>
            <a:r>
              <a:rPr lang="en-US" altLang="en-US" sz="1400" i="1"/>
              <a:t>0</a:t>
            </a:r>
            <a:endParaRPr lang="en-US" altLang="en-US" sz="1400" i="1"/>
          </a:p>
        </p:txBody>
      </p:sp>
      <p:sp>
        <p:nvSpPr>
          <p:cNvPr id="28" name="Text Box 27"/>
          <p:cNvSpPr txBox="1"/>
          <p:nvPr/>
        </p:nvSpPr>
        <p:spPr>
          <a:xfrm>
            <a:off x="4060190" y="359283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6108700" y="355219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sp>
        <p:nvSpPr>
          <p:cNvPr id="30" name="Text Box 29"/>
          <p:cNvSpPr txBox="1"/>
          <p:nvPr/>
        </p:nvSpPr>
        <p:spPr>
          <a:xfrm>
            <a:off x="4458970" y="44240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将卷积核绕其中心</a:t>
            </a:r>
            <a:endParaRPr lang="en-US" altLang="en-US" sz="1400" i="1"/>
          </a:p>
          <a:p>
            <a:pPr algn="l"/>
            <a:r>
              <a:rPr lang="en-US" altLang="en-US" sz="1400" i="1"/>
              <a:t>旋转180度</a:t>
            </a:r>
            <a:endParaRPr lang="en-US" altLang="en-US" sz="1400" i="1"/>
          </a:p>
        </p:txBody>
      </p:sp>
      <p:sp>
        <p:nvSpPr>
          <p:cNvPr id="31" name="Down Arrow 30"/>
          <p:cNvSpPr/>
          <p:nvPr/>
        </p:nvSpPr>
        <p:spPr>
          <a:xfrm>
            <a:off x="5117465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/>
          <p:nvPr/>
        </p:nvGraphicFramePr>
        <p:xfrm>
          <a:off x="6672580" y="2870835"/>
          <a:ext cx="2320290" cy="188912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28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34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7388860" y="2526030"/>
            <a:ext cx="999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shape=full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821180" y="274828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70555" y="3984625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324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Networks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" name="图片 25" descr="11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42908">
            <a:off x="3591560" y="1366838"/>
            <a:ext cx="6286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  <p:pic>
        <p:nvPicPr>
          <p:cNvPr id="2" name="Picture 1" descr="neural_network_dem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90" y="1866265"/>
            <a:ext cx="4034790" cy="2269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</a:t>
            </a:r>
            <a:r>
              <a:rPr lang="en-US" altLang="en-US" sz="2800" dirty="0" smtClean="0">
                <a:sym typeface="+mn-ea"/>
              </a:rPr>
              <a:t> - Operation</a:t>
            </a:r>
            <a:endParaRPr lang="en-US" altLang="en-US" sz="2800" dirty="0" smtClean="0">
              <a:solidFill>
                <a:srgbClr val="00B050"/>
              </a:solidFill>
            </a:endParaRPr>
          </a:p>
          <a:p>
            <a:pPr eaLnBrk="1" hangingPunct="1"/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031875" y="102616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91585" y="147637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 Box 27"/>
          <p:cNvSpPr txBox="1"/>
          <p:nvPr/>
        </p:nvSpPr>
        <p:spPr>
          <a:xfrm>
            <a:off x="3270885" y="187071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5274945" y="172974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graphicFrame>
        <p:nvGraphicFramePr>
          <p:cNvPr id="32" name="Table 31"/>
          <p:cNvGraphicFramePr/>
          <p:nvPr/>
        </p:nvGraphicFramePr>
        <p:xfrm>
          <a:off x="5932805" y="1476375"/>
          <a:ext cx="15468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6272530" y="887095"/>
            <a:ext cx="1207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</a:t>
            </a:r>
            <a:r>
              <a:rPr lang="en-US" altLang="en-US" sz="1400" i="1"/>
              <a:t>same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297940" y="136525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38045" y="194691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5660" y="3616960"/>
            <a:ext cx="7808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numpy as np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=np.array([[1,2,3,4],[5,6,7,8],[9,8,7,6]])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=np.array([[1,2,3],[-1,0,1],[2,1,2]])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scipy.signal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altLang="en-US" sz="1200">
              <a:latin typeface="Andale Mono" panose="020B0509000000000004" charset="0"/>
              <a:cs typeface="Andale Mono" panose="020B050900000000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altLang="en-US" dirty="0" smtClean="0"/>
              <a:t>A</a:t>
            </a:r>
            <a:r>
              <a:rPr lang="en-US" altLang="zh-CN" dirty="0" smtClean="0"/>
              <a:t>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dirty="0" smtClean="0"/>
              <a:t>Demo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" name="Picture 1" descr="conv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882015"/>
            <a:ext cx="8281035" cy="396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1925" y="243205"/>
            <a:ext cx="8225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Convolutional Neural </a:t>
            </a:r>
            <a:r>
              <a:rPr lang="en-US" altLang="en-US" sz="2000"/>
              <a:t>N</a:t>
            </a:r>
            <a:r>
              <a:rPr lang="en-US" altLang="zh-CN" sz="2000"/>
              <a:t>etworks </a:t>
            </a:r>
            <a:r>
              <a:rPr lang="en-US" altLang="en-US" sz="2000"/>
              <a:t>- Properties</a:t>
            </a:r>
            <a:endParaRPr lang="en-US" altLang="en-US" sz="2000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477328"/>
            <a:ext cx="8072437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grpSp>
        <p:nvGrpSpPr>
          <p:cNvPr id="23558" name="Group 80"/>
          <p:cNvGrpSpPr/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/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  <a:endParaRPr lang="en-US" altLang="zh-CN" sz="1400">
                <a:solidFill>
                  <a:srgbClr val="0066CC"/>
                </a:solidFill>
              </a:endParaRPr>
            </a:p>
          </p:txBody>
        </p:sp>
      </p:grpSp>
      <p:grpSp>
        <p:nvGrpSpPr>
          <p:cNvPr id="23559" name="Group 510"/>
          <p:cNvGrpSpPr/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/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/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  <a:endParaRPr lang="en-US" altLang="zh-CN" sz="1400" i="1">
                  <a:solidFill>
                    <a:srgbClr val="C00000"/>
                  </a:solidFill>
                </a:endParaRP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/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/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/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3590" name="Group 235"/>
          <p:cNvGrpSpPr/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/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/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/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/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  <a:endParaRPr lang="en-US" altLang="zh-CN" sz="1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pic>
        <p:nvPicPr>
          <p:cNvPr id="319" name="Convolutional+Neural+Network+Visualization+by+Otavio+Goo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7584" y="843558"/>
            <a:ext cx="7260299" cy="4083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36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/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61925" y="242570"/>
            <a:ext cx="82149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ym typeface="+mn-ea"/>
              </a:rPr>
              <a:t>Convolutional </a:t>
            </a:r>
            <a:r>
              <a:rPr lang="en-US" altLang="en-US" dirty="0" smtClean="0">
                <a:sym typeface="+mn-ea"/>
              </a:rPr>
              <a:t>L</a:t>
            </a:r>
            <a:r>
              <a:rPr lang="en-US" altLang="zh-CN" dirty="0" smtClean="0">
                <a:sym typeface="+mn-ea"/>
              </a:rPr>
              <a:t>ayer </a:t>
            </a:r>
            <a:r>
              <a:rPr lang="en-US" altLang="en-US" dirty="0" smtClean="0">
                <a:sym typeface="+mn-ea"/>
              </a:rPr>
              <a:t>- </a:t>
            </a:r>
            <a:r>
              <a:rPr lang="en-US" altLang="en-US" dirty="0" smtClean="0">
                <a:sym typeface="+mn-ea"/>
              </a:rPr>
              <a:t>Multi-kernel </a:t>
            </a:r>
            <a:r>
              <a:rPr lang="en-US" altLang="en-US" dirty="0" smtClean="0">
                <a:sym typeface="+mn-ea"/>
              </a:rPr>
              <a:t>Demonstration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bldLvl="0" animBg="1"/>
      <p:bldP spid="47" grpId="2" bldLvl="0" animBg="1"/>
      <p:bldP spid="48" grpId="0" bldLvl="0" animBg="1"/>
      <p:bldP spid="48" grpId="1" bldLvl="0" animBg="1"/>
      <p:bldP spid="48" grpId="2" bldLvl="0" animBg="1"/>
      <p:bldP spid="49" grpId="0" bldLvl="0" animBg="1"/>
      <p:bldP spid="49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grpSp>
        <p:nvGrpSpPr>
          <p:cNvPr id="25606" name="Group 35"/>
          <p:cNvGrpSpPr/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/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/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5687" name="Group 315"/>
              <p:cNvGrpSpPr/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/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/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  <a:endParaRPr lang="en-US" altLang="zh-CN" sz="1400" b="1" i="1">
                <a:solidFill>
                  <a:schemeClr val="accent2"/>
                </a:solidFill>
              </a:endParaRP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066800"/>
            <a:ext cx="8027035" cy="2442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9085" y="3804920"/>
            <a:ext cx="8641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Pooling layer downsamples the volume spatially, independently in each depth slice of the input volume. </a:t>
            </a:r>
            <a:endParaRPr lang="en-US" sz="1200"/>
          </a:p>
          <a:p>
            <a:pPr algn="l"/>
            <a:r>
              <a:rPr lang="en-US" sz="1200" b="1"/>
              <a:t>Left:</a:t>
            </a:r>
            <a:r>
              <a:rPr lang="en-US" sz="1200"/>
              <a:t> In this example, the input volume of size [224x224x64] is pooled with filter size 2, stride 2 into output volume of size [112x112x64]. Notice that the volume depth is preserved. </a:t>
            </a:r>
            <a:endParaRPr lang="en-US" sz="1200"/>
          </a:p>
          <a:p>
            <a:pPr algn="l"/>
            <a:r>
              <a:rPr lang="en-US" sz="1200" b="1"/>
              <a:t>Right:</a:t>
            </a:r>
            <a:r>
              <a:rPr lang="en-US" sz="1200"/>
              <a:t> The most common downsampling operation is max, giving rise to max pooling, here shown with a stride of 2. That is, each max is taken over 4 numbers (little 2x2 square).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8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 </a:t>
            </a:r>
            <a:r>
              <a:rPr lang="en-US" altLang="en-US" dirty="0" smtClean="0"/>
              <a:t>- L</a:t>
            </a:r>
            <a:r>
              <a:rPr lang="en-US" altLang="zh-CN" dirty="0" smtClean="0"/>
              <a:t>earning  “</a:t>
            </a:r>
            <a:r>
              <a:rPr lang="en-US" altLang="en-US" dirty="0" smtClean="0"/>
              <a:t>E</a:t>
            </a:r>
            <a:r>
              <a:rPr lang="en-US" altLang="zh-CN" dirty="0" smtClean="0"/>
              <a:t>ye”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2359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sym typeface="+mn-ea"/>
              </a:rPr>
              <a:t>Neural </a:t>
            </a:r>
            <a:r>
              <a:rPr lang="en-US" altLang="en-US" sz="2800" dirty="0" smtClean="0">
                <a:sym typeface="+mn-ea"/>
              </a:rPr>
              <a:t>N</a:t>
            </a:r>
            <a:r>
              <a:rPr lang="en-US" altLang="zh-CN" sz="2800" dirty="0" smtClean="0">
                <a:sym typeface="+mn-ea"/>
              </a:rPr>
              <a:t>etworks - </a:t>
            </a:r>
            <a:r>
              <a:rPr lang="en-US" altLang="en-US" sz="2800" dirty="0" err="1" smtClean="0">
                <a:sym typeface="+mn-ea"/>
              </a:rPr>
              <a:t>F</a:t>
            </a:r>
            <a:r>
              <a:rPr lang="en-US" altLang="zh-CN" sz="2800" dirty="0" err="1" smtClean="0">
                <a:sym typeface="+mn-ea"/>
              </a:rPr>
              <a:t>eedforward </a:t>
            </a:r>
            <a:r>
              <a:rPr lang="en-US" altLang="en-US" sz="2800" dirty="0" err="1" smtClean="0"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etworks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3009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01533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55" grpId="0" bldLvl="0" animBg="1"/>
      <p:bldP spid="56" grpId="0" bldLvl="0" animBg="1"/>
      <p:bldP spid="5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61925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5570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CNN</a:t>
            </a:r>
            <a:r>
              <a:rPr lang="en-US" altLang="zh-CN" dirty="0" smtClean="0"/>
              <a:t> for </a:t>
            </a:r>
            <a:r>
              <a:rPr lang="en-US" altLang="en-US" dirty="0" smtClean="0"/>
              <a:t>H</a:t>
            </a:r>
            <a:r>
              <a:rPr lang="en-US" altLang="zh-CN" dirty="0" smtClean="0"/>
              <a:t>and-</a:t>
            </a:r>
            <a:r>
              <a:rPr lang="en-US" altLang="en-US" dirty="0" smtClean="0"/>
              <a:t>W</a:t>
            </a:r>
            <a:r>
              <a:rPr lang="en-US" altLang="zh-CN" dirty="0" smtClean="0"/>
              <a:t>riting </a:t>
            </a:r>
            <a:r>
              <a:rPr lang="en-US" altLang="en-US" dirty="0" smtClean="0"/>
              <a:t>R</a:t>
            </a:r>
            <a:r>
              <a:rPr lang="en-US" altLang="zh-CN" dirty="0" smtClean="0"/>
              <a:t>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2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CNN</a:t>
            </a:r>
            <a:r>
              <a:rPr lang="en-US" altLang="zh-CN" dirty="0" smtClean="0">
                <a:sym typeface="+mn-ea"/>
              </a:rPr>
              <a:t> for </a:t>
            </a:r>
            <a:r>
              <a:rPr lang="en-US" altLang="en-US" dirty="0" smtClean="0">
                <a:sym typeface="+mn-ea"/>
              </a:rPr>
              <a:t>H</a:t>
            </a:r>
            <a:r>
              <a:rPr lang="en-US" altLang="zh-CN" dirty="0" smtClean="0">
                <a:sym typeface="+mn-ea"/>
              </a:rPr>
              <a:t>and-</a:t>
            </a:r>
            <a:r>
              <a:rPr lang="en-US" altLang="en-US" dirty="0" smtClean="0">
                <a:sym typeface="+mn-ea"/>
              </a:rPr>
              <a:t>W</a:t>
            </a:r>
            <a:r>
              <a:rPr lang="en-US" altLang="zh-CN" dirty="0" smtClean="0">
                <a:sym typeface="+mn-ea"/>
              </a:rPr>
              <a:t>riting </a:t>
            </a:r>
            <a:r>
              <a:rPr lang="en-US" altLang="en-US" dirty="0" smtClean="0">
                <a:sym typeface="+mn-ea"/>
              </a:rPr>
              <a:t>R</a:t>
            </a:r>
            <a:r>
              <a:rPr lang="en-US" altLang="zh-CN" dirty="0" smtClean="0">
                <a:sym typeface="+mn-ea"/>
              </a:rPr>
              <a:t>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</a:t>
            </a:r>
            <a:r>
              <a:rPr lang="en-US" altLang="en-US" dirty="0" smtClean="0"/>
              <a:t>R</a:t>
            </a:r>
            <a:r>
              <a:rPr lang="en-US" altLang="zh-CN" dirty="0" smtClean="0"/>
              <a:t>obustness to </a:t>
            </a:r>
            <a:r>
              <a:rPr lang="en-US" altLang="en-US" dirty="0" smtClean="0"/>
              <a:t>No</a:t>
            </a:r>
            <a:r>
              <a:rPr lang="en-US" altLang="zh-CN" dirty="0" smtClean="0"/>
              <a:t>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114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90805" y="2809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6701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 and </a:t>
            </a:r>
            <a:r>
              <a:rPr lang="en-US" altLang="en-US" dirty="0" smtClean="0"/>
              <a:t>P</a:t>
            </a:r>
            <a:r>
              <a:rPr lang="en-US" altLang="zh-CN" dirty="0" smtClean="0"/>
              <a:t>ose </a:t>
            </a:r>
            <a:r>
              <a:rPr lang="en-US" altLang="en-US" dirty="0" smtClean="0"/>
              <a:t>E</a:t>
            </a:r>
            <a:r>
              <a:rPr lang="en-US" altLang="zh-CN" dirty="0" smtClean="0"/>
              <a:t>stimation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9385" y="220980"/>
            <a:ext cx="82384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Fully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17" y="86460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9512" y="195486"/>
            <a:ext cx="7632848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 sz="2635" dirty="0" smtClean="0">
                <a:sym typeface="+mn-ea"/>
              </a:rPr>
              <a:t>Applications - </a:t>
            </a:r>
            <a:r>
              <a:rPr lang="en-US" sz="2635" dirty="0" smtClean="0">
                <a:sym typeface="+mn-ea"/>
              </a:rPr>
              <a:t>Object Detection</a:t>
            </a:r>
            <a:endParaRPr lang="zh-CN" altLang="en-US" sz="26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9" y="4876006"/>
            <a:ext cx="4055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Joseph </a:t>
            </a:r>
            <a:r>
              <a:rPr lang="en-US" altLang="zh-CN" sz="1100" i="1" dirty="0" err="1"/>
              <a:t>Redmon</a:t>
            </a:r>
            <a:r>
              <a:rPr lang="en-US" altLang="zh-CN" sz="1100" i="1" dirty="0"/>
              <a:t>, </a:t>
            </a:r>
            <a:r>
              <a:rPr lang="en-US" altLang="zh-CN" sz="1100" i="1" dirty="0" smtClean="0"/>
              <a:t>et al</a:t>
            </a:r>
            <a:r>
              <a:rPr lang="en-US" altLang="zh-CN" sz="1100" i="1" dirty="0"/>
              <a:t>. YOLOv3: An Incremental </a:t>
            </a:r>
            <a:r>
              <a:rPr lang="en-US" altLang="zh-CN" sz="1100" i="1" dirty="0" smtClean="0"/>
              <a:t>Improvement</a:t>
            </a:r>
            <a:endParaRPr lang="en-US" altLang="zh-CN" sz="11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1236980"/>
            <a:ext cx="5937885" cy="2669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892935"/>
            <a:ext cx="2409825" cy="1357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Conclusion</a:t>
            </a:r>
            <a:endParaRPr lang="en-US" dirty="0"/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ea typeface="Arial Unicode MS" panose="020B0604020202020204" pitchFamily="34" charset="-122"/>
                <a:cs typeface="Arial" panose="020B0604020202020204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Learned model can not adapt to other domain.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large amount training samples.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Without memory capability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explicit structure inference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en-US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01600" y="207010"/>
            <a:ext cx="6784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07" y="876449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363460" y="316166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10^8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28490" y="1203325"/>
            <a:ext cx="1153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input</a:t>
            </a:r>
            <a:r>
              <a:rPr lang="zh-CN" alt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：</a:t>
            </a:r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10x10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output: 1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15900"/>
            <a:ext cx="5281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"/>
          <a:stretch>
            <a:fillRect/>
          </a:stretch>
        </p:blipFill>
        <p:spPr bwMode="auto">
          <a:xfrm>
            <a:off x="1662430" y="864235"/>
            <a:ext cx="5694680" cy="403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34950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68045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5735" y="234315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438390" y="382714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</a:t>
            </a:r>
            <a:r>
              <a:rPr lang="en-US" altLang="en-US" sz="1400">
                <a:solidFill>
                  <a:srgbClr val="FF0000"/>
                </a:solidFill>
              </a:rPr>
              <a:t>4</a:t>
            </a:r>
            <a:r>
              <a:rPr lang="en-US" altLang="en-US" sz="1400">
                <a:solidFill>
                  <a:srgbClr val="FF0000"/>
                </a:solidFill>
              </a:rPr>
              <a:t>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6840" y="142875"/>
            <a:ext cx="7312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Neural </a:t>
            </a:r>
            <a:r>
              <a:rPr lang="en-US" altLang="en-US" sz="2800" dirty="0" smtClean="0"/>
              <a:t>N</a:t>
            </a:r>
            <a:r>
              <a:rPr lang="en-US" altLang="zh-CN" sz="2800" dirty="0" smtClean="0"/>
              <a:t>etworks - Disadvantages</a:t>
            </a:r>
            <a:endParaRPr lang="en-US" altLang="zh-CN" sz="2800" dirty="0" smtClean="0"/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/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3899</Words>
  <Application>WPS Presentation</Application>
  <PresentationFormat>全屏显示(16:9)</PresentationFormat>
  <Paragraphs>649</Paragraphs>
  <Slides>42</Slides>
  <Notes>40</Notes>
  <HiddenSlides>3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Arial</vt:lpstr>
      <vt:lpstr>SimSun</vt:lpstr>
      <vt:lpstr>Wingdings</vt:lpstr>
      <vt:lpstr>Calibri</vt:lpstr>
      <vt:lpstr>Arial Rounded MT Bold</vt:lpstr>
      <vt:lpstr>Verdana</vt:lpstr>
      <vt:lpstr>Microsoft YaHei</vt:lpstr>
      <vt:lpstr>雅黑宋体</vt:lpstr>
      <vt:lpstr>MS Gothic</vt:lpstr>
      <vt:lpstr>Tahoma</vt:lpstr>
      <vt:lpstr>Andale Mono</vt:lpstr>
      <vt:lpstr>Arial Unicode MS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bushuhui</cp:lastModifiedBy>
  <cp:revision>5543</cp:revision>
  <dcterms:created xsi:type="dcterms:W3CDTF">2021-12-17T01:53:43Z</dcterms:created>
  <dcterms:modified xsi:type="dcterms:W3CDTF">2021-12-17T01:53:43Z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